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5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6617A-A854-8543-A608-B21CF3506CC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B1863-B6EC-7147-AE17-84002DAA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54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 streaks</a:t>
            </a:r>
            <a:r>
              <a:rPr lang="en-US" baseline="0" dirty="0" smtClean="0"/>
              <a:t> from pw </a:t>
            </a:r>
            <a:r>
              <a:rPr lang="en-US" dirty="0" smtClean="0"/>
              <a:t>result in low frequency in lateral k (paralle</a:t>
            </a:r>
            <a:r>
              <a:rPr lang="en-US" baseline="0" dirty="0" smtClean="0"/>
              <a:t>l with lateral direction</a:t>
            </a:r>
            <a:r>
              <a:rPr lang="en-US" dirty="0" smtClean="0"/>
              <a:t>) and high frequency streaks in axial k (perpendicular</a:t>
            </a:r>
            <a:r>
              <a:rPr lang="en-US" baseline="0" dirty="0" smtClean="0"/>
              <a:t> with axial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1863-B6EC-7147-AE17-84002DAAC3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23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 mm-1</a:t>
            </a:r>
            <a:r>
              <a:rPr lang="en-US" baseline="0" dirty="0" smtClean="0"/>
              <a:t> spacing = 1/10um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1863-B6EC-7147-AE17-84002DAAC3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8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mm-1</a:t>
            </a:r>
            <a:r>
              <a:rPr lang="en-US" baseline="0" dirty="0" smtClean="0"/>
              <a:t> spacing = 1/1mm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1863-B6EC-7147-AE17-84002DAAC3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2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White noise</a:t>
            </a:r>
            <a:r>
              <a:rPr lang="en-US" baseline="0" dirty="0" smtClean="0"/>
              <a:t> = white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1863-B6EC-7147-AE17-84002DAAC3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12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recovery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1863-B6EC-7147-AE17-84002DAAC3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3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(cannot resolve point grid with &gt; 2 mm-1 spacing) 0.5 mm grid (consistent with the lateral resolution)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1863-B6EC-7147-AE17-84002DAAC3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5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6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4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0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3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9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5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7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7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1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4D04A-C91F-E04D-AF3E-56A237D5190F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34388-B2F6-B445-84C1-EFF1A449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Transmit Focusing and PSF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BME 844: </a:t>
            </a:r>
          </a:p>
          <a:p>
            <a:r>
              <a:rPr lang="en-US" dirty="0" smtClean="0"/>
              <a:t>HW1 and HW2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2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Scatterers</a:t>
            </a:r>
            <a:r>
              <a:rPr lang="en-US" dirty="0" smtClean="0"/>
              <a:t> with random spacing</a:t>
            </a:r>
            <a:endParaRPr lang="en-US" dirty="0"/>
          </a:p>
        </p:txBody>
      </p:sp>
      <p:pic>
        <p:nvPicPr>
          <p:cNvPr id="4" name="Content Placeholder 3" descr="kspace_rn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711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K-space of imaged 10 </a:t>
            </a:r>
            <a:r>
              <a:rPr lang="en-US" dirty="0" err="1" smtClean="0"/>
              <a:t>μm</a:t>
            </a:r>
            <a:r>
              <a:rPr lang="en-US" dirty="0" smtClean="0"/>
              <a:t> grid </a:t>
            </a:r>
            <a:endParaRPr lang="en-US" dirty="0"/>
          </a:p>
        </p:txBody>
      </p:sp>
      <p:pic>
        <p:nvPicPr>
          <p:cNvPr id="4" name="Content Placeholder 3" descr="imkspace_10u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036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K-space of imaged 10 </a:t>
            </a:r>
            <a:r>
              <a:rPr lang="en-US" dirty="0" err="1"/>
              <a:t>μm</a:t>
            </a:r>
            <a:r>
              <a:rPr lang="en-US" dirty="0"/>
              <a:t> grid </a:t>
            </a:r>
            <a:r>
              <a:rPr lang="en-US" dirty="0" smtClean="0"/>
              <a:t>(rotated)</a:t>
            </a:r>
            <a:endParaRPr lang="en-US" dirty="0"/>
          </a:p>
        </p:txBody>
      </p:sp>
      <p:pic>
        <p:nvPicPr>
          <p:cNvPr id="5" name="Content Placeholder 4" descr="imkspace_10um_r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479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K-space of imaged </a:t>
            </a:r>
            <a:r>
              <a:rPr lang="en-US" dirty="0" smtClean="0"/>
              <a:t>1 mm </a:t>
            </a:r>
            <a:r>
              <a:rPr lang="en-US" dirty="0"/>
              <a:t>grid </a:t>
            </a:r>
          </a:p>
        </p:txBody>
      </p:sp>
      <p:pic>
        <p:nvPicPr>
          <p:cNvPr id="4" name="Content Placeholder 3" descr="imkspace_1m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047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K-space of imaged </a:t>
            </a:r>
            <a:r>
              <a:rPr lang="en-US" dirty="0" smtClean="0"/>
              <a:t>random </a:t>
            </a:r>
            <a:r>
              <a:rPr lang="en-US" dirty="0"/>
              <a:t>grid </a:t>
            </a:r>
          </a:p>
        </p:txBody>
      </p:sp>
      <p:pic>
        <p:nvPicPr>
          <p:cNvPr id="4" name="Content Placeholder 3" descr="imkspace_rn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949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Propagating PSF</a:t>
            </a:r>
            <a:endParaRPr lang="en-US" dirty="0"/>
          </a:p>
        </p:txBody>
      </p:sp>
      <p:pic>
        <p:nvPicPr>
          <p:cNvPr id="4" name="comparePSF_sca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774" y="1964238"/>
            <a:ext cx="8859263" cy="3544388"/>
          </a:xfrm>
        </p:spPr>
      </p:pic>
    </p:spTree>
    <p:extLst>
      <p:ext uri="{BB962C8B-B14F-4D97-AF65-F5344CB8AC3E}">
        <p14:creationId xmlns:p14="http://schemas.microsoft.com/office/powerpoint/2010/main" val="163055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dB and 12 dB Contours</a:t>
            </a:r>
            <a:endParaRPr lang="en-US" dirty="0"/>
          </a:p>
        </p:txBody>
      </p:sp>
      <p:pic>
        <p:nvPicPr>
          <p:cNvPr id="4" name="resContours_sca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230721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Lateral Resolution </a:t>
            </a:r>
            <a:r>
              <a:rPr lang="en-US" dirty="0" err="1" smtClean="0"/>
              <a:t>vs</a:t>
            </a:r>
            <a:r>
              <a:rPr lang="en-US" dirty="0" smtClean="0"/>
              <a:t> Depth</a:t>
            </a:r>
            <a:endParaRPr lang="en-US" dirty="0"/>
          </a:p>
        </p:txBody>
      </p:sp>
      <p:pic>
        <p:nvPicPr>
          <p:cNvPr id="4" name="Content Placeholder 3" descr="lat_resolution_sca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122886" y="1600200"/>
            <a:ext cx="9560306" cy="5257800"/>
          </a:xfrm>
        </p:spPr>
      </p:pic>
    </p:spTree>
    <p:extLst>
      <p:ext uri="{BB962C8B-B14F-4D97-AF65-F5344CB8AC3E}">
        <p14:creationId xmlns:p14="http://schemas.microsoft.com/office/powerpoint/2010/main" val="232287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Focal PSF</a:t>
            </a:r>
            <a:endParaRPr lang="en-US" dirty="0"/>
          </a:p>
        </p:txBody>
      </p:sp>
      <p:pic>
        <p:nvPicPr>
          <p:cNvPr id="10" name="Content Placeholder 8" descr="focal_psf_r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2" b="4472"/>
          <a:stretch>
            <a:fillRect/>
          </a:stretch>
        </p:blipFill>
        <p:spPr>
          <a:xfrm>
            <a:off x="190678" y="1413883"/>
            <a:ext cx="8728691" cy="2788332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3982697"/>
            <a:ext cx="8229600" cy="2143466"/>
          </a:xfrm>
        </p:spPr>
        <p:txBody>
          <a:bodyPr>
            <a:normAutofit/>
          </a:bodyPr>
          <a:lstStyle/>
          <a:p>
            <a:r>
              <a:rPr lang="en-US" dirty="0" smtClean="0"/>
              <a:t>High axial frequency in both cases</a:t>
            </a:r>
          </a:p>
          <a:p>
            <a:r>
              <a:rPr lang="en-US" dirty="0" smtClean="0"/>
              <a:t>Tighter PSF in focused PSF (more lateral frequency content, higher frequencies)</a:t>
            </a:r>
          </a:p>
        </p:txBody>
      </p:sp>
    </p:spTree>
    <p:extLst>
      <p:ext uri="{BB962C8B-B14F-4D97-AF65-F5344CB8AC3E}">
        <p14:creationId xmlns:p14="http://schemas.microsoft.com/office/powerpoint/2010/main" val="377071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K-space of focal PSF</a:t>
            </a:r>
            <a:endParaRPr lang="en-US" dirty="0"/>
          </a:p>
        </p:txBody>
      </p:sp>
      <p:pic>
        <p:nvPicPr>
          <p:cNvPr id="7" name="Content Placeholder 6" descr="imkspace_psf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0537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Scatterers</a:t>
            </a:r>
            <a:r>
              <a:rPr lang="en-US" dirty="0" smtClean="0"/>
              <a:t> with 10 </a:t>
            </a:r>
            <a:r>
              <a:rPr lang="en-US" dirty="0" err="1" smtClean="0"/>
              <a:t>μm</a:t>
            </a:r>
            <a:r>
              <a:rPr lang="en-US" dirty="0" smtClean="0"/>
              <a:t> spacing</a:t>
            </a:r>
            <a:endParaRPr lang="en-US" dirty="0"/>
          </a:p>
        </p:txBody>
      </p:sp>
      <p:pic>
        <p:nvPicPr>
          <p:cNvPr id="4" name="Content Placeholder 3" descr="kspace_10u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1804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Scatterers</a:t>
            </a:r>
            <a:r>
              <a:rPr lang="en-US" dirty="0"/>
              <a:t> with 10 </a:t>
            </a:r>
            <a:r>
              <a:rPr lang="en-US" dirty="0" err="1"/>
              <a:t>μm</a:t>
            </a:r>
            <a:r>
              <a:rPr lang="en-US" dirty="0"/>
              <a:t> </a:t>
            </a:r>
            <a:r>
              <a:rPr lang="en-US" dirty="0" smtClean="0"/>
              <a:t>spacing </a:t>
            </a:r>
            <a:r>
              <a:rPr lang="en-US" dirty="0" smtClean="0"/>
              <a:t>(rotated)</a:t>
            </a:r>
            <a:endParaRPr lang="en-US" dirty="0"/>
          </a:p>
        </p:txBody>
      </p:sp>
      <p:pic>
        <p:nvPicPr>
          <p:cNvPr id="4" name="Content Placeholder 3" descr="kspace_10um_r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521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Scatterers</a:t>
            </a:r>
            <a:r>
              <a:rPr lang="en-US" dirty="0" smtClean="0"/>
              <a:t> with 1 mm spacing</a:t>
            </a:r>
            <a:endParaRPr lang="en-US" dirty="0"/>
          </a:p>
        </p:txBody>
      </p:sp>
      <p:pic>
        <p:nvPicPr>
          <p:cNvPr id="4" name="Content Placeholder 3" descr="kspace_1m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853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3684</TotalTime>
  <Words>190</Words>
  <Application>Microsoft Macintosh PowerPoint</Application>
  <PresentationFormat>On-screen Show (4:3)</PresentationFormat>
  <Paragraphs>30</Paragraphs>
  <Slides>14</Slides>
  <Notes>6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Transmit Focusing and PSF</vt:lpstr>
      <vt:lpstr>Propagating PSF</vt:lpstr>
      <vt:lpstr>6 dB and 12 dB Contours</vt:lpstr>
      <vt:lpstr>Lateral Resolution vs Depth</vt:lpstr>
      <vt:lpstr>Focal PSF</vt:lpstr>
      <vt:lpstr>K-space of focal PSF</vt:lpstr>
      <vt:lpstr>Scatterers with 10 μm spacing</vt:lpstr>
      <vt:lpstr>Scatterers with 10 μm spacing (rotated)</vt:lpstr>
      <vt:lpstr>Scatterers with 1 mm spacing</vt:lpstr>
      <vt:lpstr>Scatterers with random spacing</vt:lpstr>
      <vt:lpstr>K-space of imaged 10 μm grid </vt:lpstr>
      <vt:lpstr>K-space of imaged 10 μm grid (rotated)</vt:lpstr>
      <vt:lpstr>K-space of imaged 1 mm grid </vt:lpstr>
      <vt:lpstr>K-space of imaged random grid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Transmit Focusing and PSF</dc:title>
  <dc:creator>Will L</dc:creator>
  <cp:lastModifiedBy>Will L</cp:lastModifiedBy>
  <cp:revision>18</cp:revision>
  <dcterms:created xsi:type="dcterms:W3CDTF">2015-01-14T19:02:28Z</dcterms:created>
  <dcterms:modified xsi:type="dcterms:W3CDTF">2015-01-22T04:35:15Z</dcterms:modified>
</cp:coreProperties>
</file>